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69" r:id="rId3"/>
    <p:sldId id="273" r:id="rId4"/>
    <p:sldId id="282" r:id="rId5"/>
    <p:sldId id="272" r:id="rId6"/>
    <p:sldId id="277" r:id="rId7"/>
    <p:sldId id="284" r:id="rId8"/>
    <p:sldId id="276" r:id="rId9"/>
    <p:sldId id="285" r:id="rId10"/>
    <p:sldId id="267" r:id="rId11"/>
  </p:sldIdLst>
  <p:sldSz cx="9144000" cy="6858000" type="screen4x3"/>
  <p:notesSz cx="7102475" cy="93884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71" autoAdjust="0"/>
  </p:normalViewPr>
  <p:slideViewPr>
    <p:cSldViewPr>
      <p:cViewPr>
        <p:scale>
          <a:sx n="77" d="100"/>
          <a:sy n="77" d="100"/>
        </p:scale>
        <p:origin x="-121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534"/>
    </p:cViewPr>
  </p:sorterViewPr>
  <p:notesViewPr>
    <p:cSldViewPr showGuides="1">
      <p:cViewPr varScale="1">
        <p:scale>
          <a:sx n="56" d="100"/>
          <a:sy n="56" d="100"/>
        </p:scale>
        <p:origin x="-2838" y="-84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78FDD4FB-16EB-4F6E-B965-A355B7D5E238}" type="datetimeFigureOut">
              <a:rPr lang="es-MX" smtClean="0"/>
              <a:t>07/07/2017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15F7A758-AEBD-40E2-BDBE-17AA154421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567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A758-AEBD-40E2-BDBE-17AA15442170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680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B370-1E4C-4562-A4B2-837C6CB370B1}" type="datetimeFigureOut">
              <a:rPr lang="es-MX" smtClean="0"/>
              <a:pPr/>
              <a:t>07/07/2017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03D-2E61-4DB8-9CA2-F841E9FE0B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B370-1E4C-4562-A4B2-837C6CB370B1}" type="datetimeFigureOut">
              <a:rPr lang="es-MX" smtClean="0"/>
              <a:pPr/>
              <a:t>07/07/2017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03D-2E61-4DB8-9CA2-F841E9FE0B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B370-1E4C-4562-A4B2-837C6CB370B1}" type="datetimeFigureOut">
              <a:rPr lang="es-MX" smtClean="0"/>
              <a:pPr/>
              <a:t>07/07/2017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03D-2E61-4DB8-9CA2-F841E9FE0B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B370-1E4C-4562-A4B2-837C6CB370B1}" type="datetimeFigureOut">
              <a:rPr lang="es-MX" smtClean="0"/>
              <a:pPr/>
              <a:t>07/07/2017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03D-2E61-4DB8-9CA2-F841E9FE0B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B370-1E4C-4562-A4B2-837C6CB370B1}" type="datetimeFigureOut">
              <a:rPr lang="es-MX" smtClean="0"/>
              <a:pPr/>
              <a:t>07/07/2017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03D-2E61-4DB8-9CA2-F841E9FE0B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B370-1E4C-4562-A4B2-837C6CB370B1}" type="datetimeFigureOut">
              <a:rPr lang="es-MX" smtClean="0"/>
              <a:pPr/>
              <a:t>07/07/2017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03D-2E61-4DB8-9CA2-F841E9FE0B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B370-1E4C-4562-A4B2-837C6CB370B1}" type="datetimeFigureOut">
              <a:rPr lang="es-MX" smtClean="0"/>
              <a:pPr/>
              <a:t>07/07/2017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03D-2E61-4DB8-9CA2-F841E9FE0B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B370-1E4C-4562-A4B2-837C6CB370B1}" type="datetimeFigureOut">
              <a:rPr lang="es-MX" smtClean="0"/>
              <a:pPr/>
              <a:t>07/07/2017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03D-2E61-4DB8-9CA2-F841E9FE0B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B370-1E4C-4562-A4B2-837C6CB370B1}" type="datetimeFigureOut">
              <a:rPr lang="es-MX" smtClean="0"/>
              <a:pPr/>
              <a:t>07/07/2017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03D-2E61-4DB8-9CA2-F841E9FE0B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B370-1E4C-4562-A4B2-837C6CB370B1}" type="datetimeFigureOut">
              <a:rPr lang="es-MX" smtClean="0"/>
              <a:pPr/>
              <a:t>07/07/2017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03D-2E61-4DB8-9CA2-F841E9FE0B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B370-1E4C-4562-A4B2-837C6CB370B1}" type="datetimeFigureOut">
              <a:rPr lang="es-MX" smtClean="0"/>
              <a:pPr/>
              <a:t>07/07/2017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03D-2E61-4DB8-9CA2-F841E9FE0B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1B370-1E4C-4562-A4B2-837C6CB370B1}" type="datetimeFigureOut">
              <a:rPr lang="es-MX" smtClean="0"/>
              <a:pPr/>
              <a:t>07/07/2017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3F03D-2E61-4DB8-9CA2-F841E9FE0B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inet.cuaed.unam.mx/educacion_continua/ordenamiento_ecologic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GatewaySX\Pictures\Image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564904"/>
            <a:ext cx="9144000" cy="1470025"/>
          </a:xfrm>
        </p:spPr>
        <p:txBody>
          <a:bodyPr>
            <a:noAutofit/>
          </a:bodyPr>
          <a:lstStyle/>
          <a:p>
            <a:r>
              <a:rPr lang="es-MX" sz="4800" b="1" dirty="0" smtClean="0">
                <a:ln w="1905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COMITÉ DE ORDENAMIENTO ECOLÓGICO DEL MUNICIPIO DE ATLACOMULCO</a:t>
            </a:r>
            <a:endParaRPr lang="es-MX" sz="4800" b="1" dirty="0">
              <a:ln w="19050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261244" y="5376636"/>
            <a:ext cx="2919268" cy="644652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ln w="1905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10 julio 2017</a:t>
            </a:r>
            <a:endParaRPr lang="es-MX" sz="2800" b="1" dirty="0">
              <a:ln w="19050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5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57192"/>
            <a:ext cx="2232248" cy="91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GatewaySX\Pictures\Image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PhotoGenius\Designs\Municipalidades\Atlaco\IMAGEN OFICIAL ATLACOMULCO\LOGO INSTITUCIONAL ATLACOMULCO 2016 20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8229600" cy="4446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34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88" y="-10888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195890" y="1292228"/>
            <a:ext cx="6832494" cy="84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003640" y="2348880"/>
            <a:ext cx="7024744" cy="33843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MX" sz="27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1124744"/>
            <a:ext cx="9144000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>
                <a:ln w="1905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¿</a:t>
            </a:r>
            <a:r>
              <a:rPr lang="es-MX" sz="3200" b="1" dirty="0" smtClean="0">
                <a:ln w="1905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QUE ES EL ORDENAMIENTO ECOLOGICO?</a:t>
            </a:r>
            <a:endParaRPr lang="es-MX" sz="3200" b="1" dirty="0">
              <a:ln w="19050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67544" y="1929601"/>
            <a:ext cx="828092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MX" sz="2800" dirty="0" smtClean="0"/>
              <a:t>	El </a:t>
            </a:r>
            <a:r>
              <a:rPr lang="es-MX" sz="2800" dirty="0"/>
              <a:t>ordenamiento </a:t>
            </a:r>
            <a:r>
              <a:rPr lang="es-MX" sz="2800" dirty="0" smtClean="0"/>
              <a:t>ecológico </a:t>
            </a:r>
            <a:r>
              <a:rPr lang="es-MX" sz="2800" dirty="0"/>
              <a:t>es un instrumento de política ambiental para regular el uso del suelo y promover un desarrollo </a:t>
            </a:r>
            <a:r>
              <a:rPr lang="es-MX" sz="2800" dirty="0" smtClean="0"/>
              <a:t>sustentable, que </a:t>
            </a:r>
            <a:r>
              <a:rPr lang="es-MX" sz="2800" dirty="0"/>
              <a:t>pretende maximizar el consenso entre los sectores y minimizar los conflictos ambientales por el uso del territorio. </a:t>
            </a:r>
            <a:endParaRPr lang="es-MX" sz="2800" dirty="0" smtClean="0"/>
          </a:p>
          <a:p>
            <a:pPr algn="just" fontAlgn="base"/>
            <a:r>
              <a:rPr lang="es-MX" sz="2800" dirty="0" smtClean="0"/>
              <a:t>	A </a:t>
            </a:r>
            <a:r>
              <a:rPr lang="es-MX" sz="2800" dirty="0"/>
              <a:t>partir del ordenamiento </a:t>
            </a:r>
            <a:r>
              <a:rPr lang="es-MX" sz="2800" dirty="0" smtClean="0"/>
              <a:t>ecológico tendremos </a:t>
            </a:r>
            <a:r>
              <a:rPr lang="es-MX" sz="2800" dirty="0"/>
              <a:t>la posibilidad de mejorar la rendición de cuentas y alcanzar mejores resultados, </a:t>
            </a:r>
            <a:r>
              <a:rPr lang="es-MX" sz="2800" dirty="0" smtClean="0"/>
              <a:t>optimizando </a:t>
            </a:r>
            <a:r>
              <a:rPr lang="es-MX" sz="2800" dirty="0"/>
              <a:t>los recursos, los tiempos </a:t>
            </a:r>
            <a:r>
              <a:rPr lang="es-MX" sz="2800" dirty="0" smtClean="0"/>
              <a:t>y </a:t>
            </a:r>
            <a:r>
              <a:rPr lang="es-MX" sz="2800" dirty="0"/>
              <a:t>sobre todo, avanzar en la ruta del desarrollo sustentable.</a:t>
            </a:r>
          </a:p>
          <a:p>
            <a:pPr fontAlgn="base"/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10905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517"/>
            <a:ext cx="9143999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195890" y="1292228"/>
            <a:ext cx="6832494" cy="84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1560" y="1772816"/>
            <a:ext cx="7920880" cy="44159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2800" dirty="0" smtClean="0"/>
              <a:t>	Contar </a:t>
            </a:r>
            <a:r>
              <a:rPr lang="es-MX" sz="2800" dirty="0"/>
              <a:t>con un instrumento de planeación territorial es de primordial importancia para identificar, prevenir y revertir los procesos de deterioro ambiental, como la escasez y contaminación del agua, la afectación y pérdida de especies de flora y fauna, la degradación del suelo y la pérdida de la cobertura vegetal, entre otros, además de disminuir la vulnerabilidad de las poblaciones humanas ante eventuales desastres naturales. </a:t>
            </a:r>
            <a:endParaRPr lang="es-MX" sz="28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555930" y="980728"/>
            <a:ext cx="6832494" cy="84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MX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47" y="-81769"/>
            <a:ext cx="917034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195890" y="1292228"/>
            <a:ext cx="6832494" cy="84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844824"/>
            <a:ext cx="7992888" cy="453650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2700" dirty="0" smtClean="0"/>
              <a:t>	</a:t>
            </a:r>
            <a:r>
              <a:rPr lang="es-MX" sz="3400" dirty="0" smtClean="0"/>
              <a:t>Para </a:t>
            </a:r>
            <a:r>
              <a:rPr lang="es-MX" sz="3400" dirty="0"/>
              <a:t>su funcionamiento, el comité se divide en un Órgano Ejecutivo y un Órgano Técnico. </a:t>
            </a:r>
            <a:endParaRPr lang="es-MX" sz="3400" dirty="0" smtClean="0"/>
          </a:p>
          <a:p>
            <a:pPr algn="just"/>
            <a:endParaRPr lang="es-MX" sz="3400" dirty="0" smtClean="0"/>
          </a:p>
          <a:p>
            <a:pPr marL="457200" indent="-457200" algn="just">
              <a:buFont typeface="Wingdings" pitchFamily="2" charset="2"/>
              <a:buChar char="ü"/>
            </a:pPr>
            <a:r>
              <a:rPr lang="es-MX" sz="3400" dirty="0" smtClean="0"/>
              <a:t>	El </a:t>
            </a:r>
            <a:r>
              <a:rPr lang="es-MX" sz="3400" dirty="0"/>
              <a:t>Órgano Ejecutivo es responsable de la organización y el desarrollo de todas las actividades del </a:t>
            </a:r>
            <a:r>
              <a:rPr lang="es-MX" sz="3400" dirty="0" smtClean="0"/>
              <a:t>proceso. </a:t>
            </a:r>
            <a:r>
              <a:rPr lang="es-MX" sz="3400" dirty="0"/>
              <a:t>En principio está integrado por los representantes de las autoridades firmantes del convenio de coordinación y por </a:t>
            </a:r>
            <a:r>
              <a:rPr lang="es-MX" sz="3400" dirty="0" smtClean="0"/>
              <a:t> representantes </a:t>
            </a:r>
            <a:r>
              <a:rPr lang="es-MX" sz="3400" dirty="0"/>
              <a:t>de la sociedad civil. </a:t>
            </a:r>
            <a:endParaRPr lang="es-MX" sz="3400" dirty="0" smtClean="0"/>
          </a:p>
          <a:p>
            <a:pPr marL="457200" indent="-457200" algn="just">
              <a:buFont typeface="Wingdings" pitchFamily="2" charset="2"/>
              <a:buChar char="ü"/>
            </a:pPr>
            <a:endParaRPr lang="es-MX" sz="3400" dirty="0"/>
          </a:p>
          <a:p>
            <a:pPr marL="457200" indent="-457200" algn="just">
              <a:buFont typeface="Wingdings" pitchFamily="2" charset="2"/>
              <a:buChar char="ü"/>
            </a:pPr>
            <a:r>
              <a:rPr lang="es-MX" sz="3400" dirty="0"/>
              <a:t>El Órgano Técnico es responsable de la revisión y validación de la información técnica utilizada en el </a:t>
            </a:r>
            <a:r>
              <a:rPr lang="es-MX" sz="3400" dirty="0" smtClean="0"/>
              <a:t>proceso, </a:t>
            </a:r>
            <a:r>
              <a:rPr lang="es-MX" sz="3400" dirty="0"/>
              <a:t>está conformado por representantes de las áreas técnicas de instituciones </a:t>
            </a:r>
            <a:r>
              <a:rPr lang="es-MX" sz="3400" dirty="0" smtClean="0"/>
              <a:t>gubernamentales federales, estatales y municipales, </a:t>
            </a:r>
            <a:r>
              <a:rPr lang="es-MX" sz="3400" dirty="0"/>
              <a:t>así como por representantes de los sectores sociales y </a:t>
            </a:r>
            <a:r>
              <a:rPr lang="es-MX" sz="3400" dirty="0" smtClean="0"/>
              <a:t>productivos.</a:t>
            </a:r>
            <a:endParaRPr lang="es-MX" sz="34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115616" y="980728"/>
            <a:ext cx="6832494" cy="84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b="1" dirty="0" smtClean="0">
                <a:ln w="1905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ESTRUCTURA DEL COMITÉ</a:t>
            </a:r>
            <a:endParaRPr lang="es-MX" b="1" dirty="0" smtClean="0">
              <a:ln w="19050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5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2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195890" y="1292228"/>
            <a:ext cx="6832494" cy="84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195890" y="932188"/>
            <a:ext cx="6832494" cy="84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b="1" dirty="0" smtClean="0">
                <a:ln w="1905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FUNCIONES DEL COMITÉ</a:t>
            </a:r>
            <a:endParaRPr lang="es-MX" b="1" dirty="0">
              <a:ln w="19050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11560" y="1340768"/>
            <a:ext cx="7920880" cy="518457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1100" dirty="0"/>
          </a:p>
          <a:p>
            <a:pPr algn="just">
              <a:lnSpc>
                <a:spcPct val="120000"/>
              </a:lnSpc>
            </a:pPr>
            <a:endParaRPr lang="es-MX" sz="2500" dirty="0"/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s-MX" sz="2700" dirty="0" smtClean="0"/>
              <a:t>Elaborar </a:t>
            </a:r>
            <a:r>
              <a:rPr lang="es-MX" sz="2700" dirty="0"/>
              <a:t>su Reglamento Interior, donde se establezca la organización, el funcionamiento y las reglas de operación.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s-MX" sz="2700" dirty="0" smtClean="0"/>
              <a:t>Verificar </a:t>
            </a:r>
            <a:r>
              <a:rPr lang="es-MX" sz="2700" dirty="0"/>
              <a:t>el cumplimiento del Reglamento Interior.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s-MX" sz="2700" dirty="0" smtClean="0"/>
              <a:t>Revisar </a:t>
            </a:r>
            <a:r>
              <a:rPr lang="es-MX" sz="2700" dirty="0"/>
              <a:t>que los resultados del proceso </a:t>
            </a:r>
            <a:r>
              <a:rPr lang="es-MX" sz="2700" dirty="0" smtClean="0"/>
              <a:t>se </a:t>
            </a:r>
            <a:r>
              <a:rPr lang="es-MX" sz="2700" dirty="0"/>
              <a:t>incluyan en la bitácora </a:t>
            </a:r>
            <a:r>
              <a:rPr lang="es-MX" sz="2700" dirty="0" smtClean="0"/>
              <a:t>ambiental.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s-MX" sz="2700" dirty="0" smtClean="0"/>
              <a:t>Promover </a:t>
            </a:r>
            <a:r>
              <a:rPr lang="es-MX" sz="2700" dirty="0"/>
              <a:t>la participación de todos los actores sociales vinculados con el uso y aprovechamiento del área a ordenar.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s-MX" sz="2700" dirty="0" smtClean="0"/>
              <a:t>Incluir </a:t>
            </a:r>
            <a:r>
              <a:rPr lang="es-MX" sz="2700" dirty="0"/>
              <a:t>los intereses y las necesidades sectoriales en el proceso de planeación.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s-MX" sz="2700" dirty="0" smtClean="0"/>
              <a:t>Lograr </a:t>
            </a:r>
            <a:r>
              <a:rPr lang="es-MX" sz="2700" dirty="0"/>
              <a:t>la congruencia de planes, programas y acciones sectoriales en el área de estudio.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s-MX" sz="2700" dirty="0" smtClean="0"/>
              <a:t>Establecer </a:t>
            </a:r>
            <a:r>
              <a:rPr lang="es-MX" sz="2700" dirty="0"/>
              <a:t>mecanismos de diálogo y concertación para legitimar el programa </a:t>
            </a:r>
            <a:r>
              <a:rPr lang="es-MX" sz="2700" dirty="0" smtClean="0"/>
              <a:t>y </a:t>
            </a:r>
            <a:r>
              <a:rPr lang="es-MX" sz="2700" dirty="0"/>
              <a:t>propiciar negociaciones ecuánimes y serenas, que permitan el análisis y la solución de conflictos ambientales en el área de estudio. 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s-MX" sz="2700" dirty="0" smtClean="0"/>
              <a:t>Evaluar </a:t>
            </a:r>
            <a:r>
              <a:rPr lang="es-MX" sz="2700" dirty="0"/>
              <a:t>la efectividad y la congruencia </a:t>
            </a:r>
            <a:r>
              <a:rPr lang="es-MX" sz="2700" dirty="0" smtClean="0"/>
              <a:t>del Ordenamiento Ecológico.</a:t>
            </a:r>
          </a:p>
          <a:p>
            <a:pPr algn="just"/>
            <a:endParaRPr lang="es-MX" sz="1500" dirty="0"/>
          </a:p>
        </p:txBody>
      </p:sp>
    </p:spTree>
    <p:extLst>
      <p:ext uri="{BB962C8B-B14F-4D97-AF65-F5344CB8AC3E}">
        <p14:creationId xmlns:p14="http://schemas.microsoft.com/office/powerpoint/2010/main" val="10905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47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195890" y="860180"/>
            <a:ext cx="6832494" cy="84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b="1" dirty="0" smtClean="0">
                <a:ln w="1905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FUNCIONES DEL ÓRGANO EJECUTIVO</a:t>
            </a:r>
            <a:endParaRPr lang="es-MX" b="1" dirty="0">
              <a:ln w="19050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23528" y="1988840"/>
            <a:ext cx="8496944" cy="33843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itchFamily="2" charset="2"/>
              <a:buChar char="ü"/>
            </a:pPr>
            <a:r>
              <a:rPr lang="es-MX" sz="2000" dirty="0" smtClean="0"/>
              <a:t>Establecer </a:t>
            </a:r>
            <a:r>
              <a:rPr lang="es-MX" sz="2000" dirty="0"/>
              <a:t>la agenda ambiental.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MX" sz="2000" dirty="0" smtClean="0"/>
              <a:t>Tomar </a:t>
            </a:r>
            <a:r>
              <a:rPr lang="es-MX" sz="2000" dirty="0"/>
              <a:t>decisiones en el proceso</a:t>
            </a:r>
            <a:r>
              <a:rPr lang="es-MX" sz="2000" dirty="0" smtClean="0"/>
              <a:t>.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es-MX" sz="2000" dirty="0" smtClean="0"/>
              <a:t>Coordinar </a:t>
            </a:r>
            <a:r>
              <a:rPr lang="es-MX" sz="2000" dirty="0"/>
              <a:t>acciones, asignar recursos financieros, verificar el avance del proceso y el cumplimiento de los objetivos.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es-MX" sz="2000" dirty="0" smtClean="0"/>
              <a:t>Promover </a:t>
            </a:r>
            <a:r>
              <a:rPr lang="es-MX" sz="2000" dirty="0"/>
              <a:t>que los intereses de los sectores involucrados en el comité se reflejen en el Programa de Ordenamiento Ecológico.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es-MX" sz="2000" dirty="0" smtClean="0"/>
              <a:t>Impulsar </a:t>
            </a:r>
            <a:r>
              <a:rPr lang="es-MX" sz="2000" dirty="0"/>
              <a:t>la congruencia de planes, programas y acciones con el OEL.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es-MX" sz="2000" dirty="0" smtClean="0"/>
              <a:t>Indicar </a:t>
            </a:r>
            <a:r>
              <a:rPr lang="es-MX" sz="2000" dirty="0"/>
              <a:t>al Órgano Técnico las necesidades de información que apoyen la toma de decisiones. 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es-MX" sz="2000" dirty="0" smtClean="0"/>
              <a:t>Identificar </a:t>
            </a:r>
            <a:r>
              <a:rPr lang="es-MX" sz="2000" dirty="0"/>
              <a:t>e invitar a los sectores para que integren el Órgano Técnico.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es-MX" sz="2000" dirty="0" smtClean="0"/>
              <a:t>Establecer </a:t>
            </a:r>
            <a:r>
              <a:rPr lang="es-MX" sz="2000" dirty="0"/>
              <a:t>los mecanismos de consulta pública y analizar sus resultados con apoyo del Órgano Técnico.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es-MX" sz="2000" dirty="0" smtClean="0"/>
              <a:t>Dar </a:t>
            </a:r>
            <a:r>
              <a:rPr lang="es-MX" sz="2000" dirty="0"/>
              <a:t>seguimiento a la ejecución del Programa de Ordenamiento Ecológico Local</a:t>
            </a:r>
            <a:r>
              <a:rPr lang="es-MX" sz="2000" dirty="0" smtClean="0"/>
              <a:t>.</a:t>
            </a:r>
          </a:p>
          <a:p>
            <a:pPr algn="l"/>
            <a:endParaRPr lang="es-MX" sz="2000" dirty="0"/>
          </a:p>
          <a:p>
            <a:pPr algn="l"/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0905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538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195890" y="860180"/>
            <a:ext cx="6832494" cy="84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b="1" dirty="0" smtClean="0">
                <a:ln w="1905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FUNCIONES DEL ÓRGANO TÉCNICO </a:t>
            </a:r>
            <a:endParaRPr lang="es-MX" b="1" dirty="0">
              <a:ln w="19050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39552" y="1772816"/>
            <a:ext cx="8136904" cy="33843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MX" sz="1200" dirty="0"/>
          </a:p>
          <a:p>
            <a:pPr marL="342900" indent="-342900" algn="l">
              <a:buFont typeface="Wingdings" pitchFamily="2" charset="2"/>
              <a:buChar char="ü"/>
            </a:pPr>
            <a:r>
              <a:rPr lang="es-MX" sz="2000" dirty="0" smtClean="0"/>
              <a:t>Presentar </a:t>
            </a:r>
            <a:r>
              <a:rPr lang="es-MX" sz="2000" dirty="0"/>
              <a:t>al Órgano Ejecutivo la información técnica y científica que apoye la toma de decisiones.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es-MX" sz="2000" dirty="0" smtClean="0"/>
              <a:t>Consultar </a:t>
            </a:r>
            <a:r>
              <a:rPr lang="es-MX" sz="2000" dirty="0"/>
              <a:t>a especialistas y evaluar la utilidad y calidad de las investigaciones.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es-MX" sz="2000" dirty="0" smtClean="0"/>
              <a:t>Definir </a:t>
            </a:r>
            <a:r>
              <a:rPr lang="es-MX" sz="2000" dirty="0"/>
              <a:t>las necesidades de nueva información.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es-MX" sz="2000" dirty="0" smtClean="0"/>
              <a:t>Verificar </a:t>
            </a:r>
            <a:r>
              <a:rPr lang="es-MX" sz="2000" dirty="0"/>
              <a:t>la congruencia entre los programas de OE del área de estudio.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es-MX" sz="2000" dirty="0" smtClean="0"/>
              <a:t>Participar </a:t>
            </a:r>
            <a:r>
              <a:rPr lang="es-MX" sz="2000" dirty="0"/>
              <a:t>en la creación, mantenimiento y actualización de la bitácora ambiental.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es-MX" sz="2000" dirty="0" smtClean="0"/>
              <a:t>Apoyar </a:t>
            </a:r>
            <a:r>
              <a:rPr lang="es-MX" sz="2000" dirty="0"/>
              <a:t>al Órgano Ejecutivo en el análisis de los resultados de la consulta pública.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es-MX" sz="2000" dirty="0" smtClean="0"/>
              <a:t>Validar </a:t>
            </a:r>
            <a:r>
              <a:rPr lang="es-MX" sz="2000" dirty="0"/>
              <a:t>los indicadores de evaluación.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es-MX" sz="2000" dirty="0" smtClean="0"/>
              <a:t>Aportar </a:t>
            </a:r>
            <a:r>
              <a:rPr lang="es-MX" sz="2000" dirty="0"/>
              <a:t>los elementos técnicos para la evaluación y, en su caso, actualización del Programa de Ordenamiento Ecológico Local</a:t>
            </a:r>
            <a:r>
              <a:rPr lang="es-MX" sz="2000" dirty="0" smtClean="0"/>
              <a:t>.</a:t>
            </a:r>
          </a:p>
          <a:p>
            <a:pPr algn="l"/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4469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11560" y="908720"/>
            <a:ext cx="6832494" cy="84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dirty="0">
                <a:solidFill>
                  <a:schemeClr val="tx1"/>
                </a:solidFill>
              </a:rPr>
              <a:t>	</a:t>
            </a:r>
            <a:r>
              <a:rPr lang="es-MX" b="1" dirty="0" smtClean="0">
                <a:ln w="1905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FUNCIONES DE LOS MIEMBROS</a:t>
            </a:r>
            <a:endParaRPr lang="es-MX" b="1" dirty="0">
              <a:ln w="19050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11560" y="1556792"/>
            <a:ext cx="7992888" cy="33843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itchFamily="2" charset="2"/>
              <a:buChar char="ü"/>
            </a:pPr>
            <a:endParaRPr lang="es-MX" sz="2000" dirty="0" smtClean="0"/>
          </a:p>
          <a:p>
            <a:pPr marL="342900" indent="-342900" algn="l">
              <a:buFont typeface="Wingdings" pitchFamily="2" charset="2"/>
              <a:buChar char="ü"/>
            </a:pPr>
            <a:r>
              <a:rPr lang="es-MX" sz="2000" dirty="0" smtClean="0"/>
              <a:t>Someter a las autoridades los acuerdos alcanzados. 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es-MX" sz="2000" dirty="0" smtClean="0"/>
              <a:t>Vigilar la realización de los acuerdos. 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es-MX" sz="2000" dirty="0" smtClean="0"/>
              <a:t>Ejecutar y dar seguimiento a acuerdos y compromisos. 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es-MX" sz="2000" dirty="0" smtClean="0"/>
              <a:t>Integrar el expediente técnico. 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es-MX" sz="2000" dirty="0" smtClean="0"/>
              <a:t>Proporcionar la información de su competencia. 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es-MX" sz="2000" dirty="0" smtClean="0"/>
              <a:t>Emitir comentarios o propuestas sobre el orden del día. 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es-MX" sz="2000" dirty="0" smtClean="0"/>
              <a:t>Revisar y aprobar las actas de sesión. 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es-MX" sz="2000" dirty="0" smtClean="0"/>
              <a:t>Revisar y aprobar los informes técnicos. </a:t>
            </a:r>
          </a:p>
          <a:p>
            <a:pPr algn="l"/>
            <a:endParaRPr lang="es-MX" sz="2000" dirty="0"/>
          </a:p>
          <a:p>
            <a:pPr algn="l"/>
            <a:r>
              <a:rPr lang="es-MX" sz="2000" dirty="0" smtClean="0"/>
              <a:t>	Es </a:t>
            </a:r>
            <a:r>
              <a:rPr lang="es-MX" sz="2000" dirty="0"/>
              <a:t>importante destacar que ambos órganos del Comité de Ordenamiento Ecológico deben estar integrados, tanto por un presidente, como por un secretario y los miembros permanentes.</a:t>
            </a:r>
          </a:p>
          <a:p>
            <a:pPr algn="l"/>
            <a:endParaRPr lang="es-MX" sz="2000" dirty="0" smtClean="0"/>
          </a:p>
          <a:p>
            <a:pPr algn="l"/>
            <a:endParaRPr lang="es-MX" sz="2000" dirty="0" smtClean="0"/>
          </a:p>
          <a:p>
            <a:pPr algn="l"/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0905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11560" y="908720"/>
            <a:ext cx="6832494" cy="84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dirty="0">
                <a:solidFill>
                  <a:schemeClr val="tx1"/>
                </a:solidFill>
              </a:rPr>
              <a:t>	</a:t>
            </a:r>
            <a:r>
              <a:rPr lang="es-MX" b="1" dirty="0" smtClean="0">
                <a:ln w="19050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FUNCIONES DE LOS MIEMBROS</a:t>
            </a:r>
            <a:endParaRPr lang="es-MX" b="1" dirty="0">
              <a:ln w="19050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67544" y="155679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itchFamily="2" charset="2"/>
              <a:buChar char="ü"/>
            </a:pPr>
            <a:endParaRPr lang="es-MX" sz="2000" dirty="0" smtClean="0"/>
          </a:p>
          <a:p>
            <a:pPr algn="l"/>
            <a:r>
              <a:rPr lang="es-MX" sz="2000" dirty="0" smtClean="0"/>
              <a:t>	Se determino </a:t>
            </a:r>
            <a:r>
              <a:rPr lang="es-MX" sz="2000" dirty="0"/>
              <a:t>con </a:t>
            </a:r>
            <a:r>
              <a:rPr lang="es-MX" sz="2000" dirty="0" smtClean="0"/>
              <a:t>la SEMARNAT realizar </a:t>
            </a:r>
            <a:r>
              <a:rPr lang="es-MX" sz="2000" dirty="0"/>
              <a:t>el curso </a:t>
            </a:r>
            <a:r>
              <a:rPr lang="es-MX" sz="2000" dirty="0" smtClean="0"/>
              <a:t>requerido, </a:t>
            </a:r>
            <a:r>
              <a:rPr lang="es-MX" sz="2000" dirty="0"/>
              <a:t> para </a:t>
            </a:r>
            <a:r>
              <a:rPr lang="es-MX" sz="2000" dirty="0" smtClean="0"/>
              <a:t>la acreditación  y </a:t>
            </a:r>
            <a:r>
              <a:rPr lang="es-MX" sz="2000" dirty="0"/>
              <a:t> obtención de la constancia que servirá como </a:t>
            </a:r>
            <a:r>
              <a:rPr lang="es-MX" sz="2000" dirty="0" smtClean="0"/>
              <a:t>evidencia de los integrantes del comité de Ordenamiento Ecológico Local y se </a:t>
            </a:r>
            <a:r>
              <a:rPr lang="es-MX" sz="2000" dirty="0"/>
              <a:t>procederá </a:t>
            </a:r>
            <a:r>
              <a:rPr lang="es-MX" sz="2000" dirty="0" smtClean="0"/>
              <a:t>de </a:t>
            </a:r>
            <a:r>
              <a:rPr lang="es-MX" sz="2000" dirty="0"/>
              <a:t>la manera </a:t>
            </a:r>
            <a:r>
              <a:rPr lang="es-MX" sz="2000" dirty="0" smtClean="0"/>
              <a:t>siguiente en esta liga:</a:t>
            </a:r>
            <a:endParaRPr lang="es-MX" sz="2000" dirty="0"/>
          </a:p>
          <a:p>
            <a:pPr algn="l"/>
            <a:r>
              <a:rPr lang="es-MX" sz="2000" u="sng" dirty="0" smtClean="0">
                <a:hlinkClick r:id="rId3"/>
              </a:rPr>
              <a:t>http</a:t>
            </a:r>
            <a:r>
              <a:rPr lang="es-MX" sz="2000" u="sng" dirty="0">
                <a:hlinkClick r:id="rId3"/>
              </a:rPr>
              <a:t>://kinet.cuaed.unam.mx/educacion_continua/ordenamiento_ecologico/</a:t>
            </a:r>
            <a:r>
              <a:rPr lang="es-MX" sz="2000" dirty="0"/>
              <a:t> </a:t>
            </a:r>
            <a:endParaRPr lang="es-MX" sz="2000" dirty="0" smtClean="0"/>
          </a:p>
          <a:p>
            <a:pPr algn="l"/>
            <a:endParaRPr lang="es-MX" sz="2000" dirty="0" smtClean="0"/>
          </a:p>
          <a:p>
            <a:pPr algn="l"/>
            <a:r>
              <a:rPr lang="es-MX" sz="2000" dirty="0" smtClean="0"/>
              <a:t>se debe acceder al segundo de los </a:t>
            </a:r>
            <a:r>
              <a:rPr lang="es-MX" sz="2000" dirty="0"/>
              <a:t>tres cursos</a:t>
            </a:r>
            <a:r>
              <a:rPr lang="es-MX" sz="2000" dirty="0" smtClean="0"/>
              <a:t>:</a:t>
            </a:r>
          </a:p>
          <a:p>
            <a:pPr algn="l"/>
            <a:endParaRPr lang="es-MX" sz="2000" dirty="0"/>
          </a:p>
          <a:p>
            <a:pPr marL="342900" indent="-342900" algn="l">
              <a:buFont typeface="Wingdings" pitchFamily="2" charset="2"/>
              <a:buChar char="ü"/>
            </a:pPr>
            <a:r>
              <a:rPr lang="es-MX" sz="2000" dirty="0" smtClean="0"/>
              <a:t>El </a:t>
            </a:r>
            <a:r>
              <a:rPr lang="es-MX" sz="2000" dirty="0"/>
              <a:t>segundo diseñado para las personas que serán miembros del comité de ordenamiento </a:t>
            </a:r>
            <a:r>
              <a:rPr lang="es-MX" sz="2000" dirty="0" smtClean="0"/>
              <a:t>ecológico.</a:t>
            </a:r>
          </a:p>
          <a:p>
            <a:pPr marL="342900" indent="-342900" algn="l">
              <a:buFont typeface="Wingdings" pitchFamily="2" charset="2"/>
              <a:buChar char="ü"/>
            </a:pPr>
            <a:endParaRPr lang="es-MX" sz="2000" dirty="0"/>
          </a:p>
          <a:p>
            <a:r>
              <a:rPr lang="es-MX" sz="2000" b="1" dirty="0"/>
              <a:t>Para obtener la constancia:</a:t>
            </a:r>
            <a:endParaRPr lang="es-MX" sz="2000" dirty="0"/>
          </a:p>
          <a:p>
            <a:r>
              <a:rPr lang="es-MX" sz="2000" dirty="0"/>
              <a:t> Una vez concluido </a:t>
            </a:r>
            <a:r>
              <a:rPr lang="es-MX" sz="2000" dirty="0" smtClean="0"/>
              <a:t>el </a:t>
            </a:r>
            <a:r>
              <a:rPr lang="es-MX" sz="2000" dirty="0"/>
              <a:t>curso hacer una captura de pantalla de las </a:t>
            </a:r>
            <a:r>
              <a:rPr lang="es-MX" sz="2000" dirty="0" smtClean="0"/>
              <a:t>evaluaciones para su acreditación.</a:t>
            </a:r>
            <a:endParaRPr lang="es-MX" sz="2000" dirty="0"/>
          </a:p>
          <a:p>
            <a:pPr algn="l"/>
            <a:endParaRPr lang="es-MX" sz="2000" dirty="0" smtClean="0"/>
          </a:p>
          <a:p>
            <a:pPr algn="just"/>
            <a:endParaRPr lang="es-MX" sz="2000" dirty="0" smtClean="0"/>
          </a:p>
          <a:p>
            <a:pPr algn="l"/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36669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</TotalTime>
  <Words>447</Words>
  <Application>Microsoft Office PowerPoint</Application>
  <PresentationFormat>Presentación en pantalla (4:3)</PresentationFormat>
  <Paragraphs>69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COMITÉ DE ORDENAMIENTO ECOLÓGICO DEL MUNICIPIO DE ATLACOMULCO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Dirección de Medio Ambiente y Recursos Naturales</dc:title>
  <dc:creator>Poyuyo</dc:creator>
  <cp:lastModifiedBy>Acer</cp:lastModifiedBy>
  <cp:revision>72</cp:revision>
  <cp:lastPrinted>2017-07-07T18:34:29Z</cp:lastPrinted>
  <dcterms:created xsi:type="dcterms:W3CDTF">2016-10-18T19:01:12Z</dcterms:created>
  <dcterms:modified xsi:type="dcterms:W3CDTF">2017-07-07T19:00:36Z</dcterms:modified>
</cp:coreProperties>
</file>